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Vettraino" userId="425b831761568b25" providerId="LiveId" clId="{3D1903D8-CEE2-4611-A4EF-53C0733A33FB}"/>
    <pc:docChg chg="custSel modSld">
      <pc:chgData name="Tom Vettraino" userId="425b831761568b25" providerId="LiveId" clId="{3D1903D8-CEE2-4611-A4EF-53C0733A33FB}" dt="2025-09-12T09:40:12.713" v="3" actId="26606"/>
      <pc:docMkLst>
        <pc:docMk/>
      </pc:docMkLst>
      <pc:sldChg chg="addSp delSp modSp mod">
        <pc:chgData name="Tom Vettraino" userId="425b831761568b25" providerId="LiveId" clId="{3D1903D8-CEE2-4611-A4EF-53C0733A33FB}" dt="2025-09-12T09:40:12.713" v="3" actId="26606"/>
        <pc:sldMkLst>
          <pc:docMk/>
          <pc:sldMk cId="454379405" sldId="263"/>
        </pc:sldMkLst>
        <pc:spChg chg="ord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4" creationId="{9A306B45-8D30-D15D-A95C-64A741E50829}"/>
          </ac:spMkLst>
        </pc:spChg>
        <pc:spChg chg="del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10" creationId="{D7A453D2-15D8-4403-815F-291FA16340D9}"/>
          </ac:spMkLst>
        </pc:spChg>
        <pc:spChg chg="del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12" creationId="{8161EA6B-09CA-445B-AB0D-8DF76FA92DEF}"/>
          </ac:spMkLst>
        </pc:spChg>
        <pc:spChg chg="del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22" creationId="{B8114C98-A349-4111-A123-E8EAB86ABE30}"/>
          </ac:spMkLst>
        </pc:spChg>
        <pc:spChg chg="del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30" creationId="{E2D3D3F2-ABBB-4453-B1C5-1BEBF7E4DD56}"/>
          </ac:spMkLst>
        </pc:spChg>
        <pc:spChg chg="add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49" creationId="{D7A453D2-15D8-4403-815F-291FA16340D9}"/>
          </ac:spMkLst>
        </pc:spChg>
        <pc:spChg chg="add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51" creationId="{8161EA6B-09CA-445B-AB0D-8DF76FA92DEF}"/>
          </ac:spMkLst>
        </pc:spChg>
        <pc:spChg chg="add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61" creationId="{B8114C98-A349-4111-A123-E8EAB86ABE30}"/>
          </ac:spMkLst>
        </pc:spChg>
        <pc:spChg chg="add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69" creationId="{E2D3D3F2-ABBB-4453-B1C5-1BEBF7E4DD56}"/>
          </ac:spMkLst>
        </pc:spChg>
        <pc:spChg chg="add">
          <ac:chgData name="Tom Vettraino" userId="425b831761568b25" providerId="LiveId" clId="{3D1903D8-CEE2-4611-A4EF-53C0733A33FB}" dt="2025-09-12T09:40:12.713" v="3" actId="26606"/>
          <ac:spMkLst>
            <pc:docMk/>
            <pc:sldMk cId="454379405" sldId="263"/>
            <ac:spMk id="83" creationId="{773AEA78-C03B-40B7-9D11-DC022119D577}"/>
          </ac:spMkLst>
        </pc:spChg>
        <pc:picChg chg="del mod">
          <ac:chgData name="Tom Vettraino" userId="425b831761568b25" providerId="LiveId" clId="{3D1903D8-CEE2-4611-A4EF-53C0733A33FB}" dt="2025-09-12T09:40:10.481" v="2" actId="478"/>
          <ac:picMkLst>
            <pc:docMk/>
            <pc:sldMk cId="454379405" sldId="263"/>
            <ac:picMk id="5" creationId="{5E245508-E5B9-BF82-B0AF-57BF593301FC}"/>
          </ac:picMkLst>
        </pc:picChg>
        <pc:picChg chg="add">
          <ac:chgData name="Tom Vettraino" userId="425b831761568b25" providerId="LiveId" clId="{3D1903D8-CEE2-4611-A4EF-53C0733A33FB}" dt="2025-09-12T09:40:07.971" v="1" actId="22"/>
          <ac:picMkLst>
            <pc:docMk/>
            <pc:sldMk cId="454379405" sldId="263"/>
            <ac:picMk id="6" creationId="{1D9D9059-EEEF-B675-BB98-54591D3A387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72BC39-441A-4231-BCD5-71D96996168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371264E-6C83-4E0B-8513-C1CB4E26B7A5}">
      <dgm:prSet/>
      <dgm:spPr/>
      <dgm:t>
        <a:bodyPr/>
        <a:lstStyle/>
        <a:p>
          <a:pPr>
            <a:defRPr cap="all"/>
          </a:pPr>
          <a:r>
            <a:rPr lang="en-US" b="0" i="0" baseline="0"/>
            <a:t>Feasible, student-focused, aligned with city policy.</a:t>
          </a:r>
          <a:endParaRPr lang="en-US"/>
        </a:p>
      </dgm:t>
    </dgm:pt>
    <dgm:pt modelId="{9C249AE7-3A08-49A8-A230-A068944436EA}" type="parTrans" cxnId="{5AA733EA-97E1-478E-AB92-907D6C53148D}">
      <dgm:prSet/>
      <dgm:spPr/>
      <dgm:t>
        <a:bodyPr/>
        <a:lstStyle/>
        <a:p>
          <a:endParaRPr lang="en-US"/>
        </a:p>
      </dgm:t>
    </dgm:pt>
    <dgm:pt modelId="{3ED487B5-1A56-430F-9E82-55FD81C87E28}" type="sibTrans" cxnId="{5AA733EA-97E1-478E-AB92-907D6C53148D}">
      <dgm:prSet/>
      <dgm:spPr/>
      <dgm:t>
        <a:bodyPr/>
        <a:lstStyle/>
        <a:p>
          <a:endParaRPr lang="en-US"/>
        </a:p>
      </dgm:t>
    </dgm:pt>
    <dgm:pt modelId="{F13F088D-B595-4F48-8147-9AEC065E496F}">
      <dgm:prSet/>
      <dgm:spPr/>
      <dgm:t>
        <a:bodyPr/>
        <a:lstStyle/>
        <a:p>
          <a:pPr>
            <a:defRPr cap="all"/>
          </a:pPr>
          <a:r>
            <a:rPr lang="en-US" b="0" i="0" baseline="0"/>
            <a:t>Combines </a:t>
          </a:r>
          <a:r>
            <a:rPr lang="en-US" b="1" i="0" baseline="0"/>
            <a:t>affordability + sustainability + visibility</a:t>
          </a:r>
          <a:r>
            <a:rPr lang="en-US" b="0" i="0" baseline="0"/>
            <a:t>.</a:t>
          </a:r>
          <a:endParaRPr lang="en-US"/>
        </a:p>
      </dgm:t>
    </dgm:pt>
    <dgm:pt modelId="{D597BFB9-38B8-4A9D-B113-354FCF67D483}" type="parTrans" cxnId="{DCC51F8C-1C4E-4C9C-9FE4-E05B5E8F23EA}">
      <dgm:prSet/>
      <dgm:spPr/>
      <dgm:t>
        <a:bodyPr/>
        <a:lstStyle/>
        <a:p>
          <a:endParaRPr lang="en-US"/>
        </a:p>
      </dgm:t>
    </dgm:pt>
    <dgm:pt modelId="{F0FC827F-E986-48C4-B20E-83A4AA739B7F}" type="sibTrans" cxnId="{DCC51F8C-1C4E-4C9C-9FE4-E05B5E8F23EA}">
      <dgm:prSet/>
      <dgm:spPr/>
      <dgm:t>
        <a:bodyPr/>
        <a:lstStyle/>
        <a:p>
          <a:endParaRPr lang="en-US"/>
        </a:p>
      </dgm:t>
    </dgm:pt>
    <dgm:pt modelId="{7DC5563C-8540-407F-9904-DFA7606C40D0}">
      <dgm:prSet/>
      <dgm:spPr/>
      <dgm:t>
        <a:bodyPr/>
        <a:lstStyle/>
        <a:p>
          <a:pPr>
            <a:defRPr cap="all"/>
          </a:pPr>
          <a:r>
            <a:rPr lang="en-US" b="0" i="0" baseline="0"/>
            <a:t>Creates long-term impact while complementing Brighton’s mobility system.</a:t>
          </a:r>
          <a:endParaRPr lang="en-US"/>
        </a:p>
      </dgm:t>
    </dgm:pt>
    <dgm:pt modelId="{DB4C9C2A-D481-4D4D-8292-66EC1F665C97}" type="parTrans" cxnId="{76920693-A53D-481D-B07F-36B8E53E74AE}">
      <dgm:prSet/>
      <dgm:spPr/>
      <dgm:t>
        <a:bodyPr/>
        <a:lstStyle/>
        <a:p>
          <a:endParaRPr lang="en-US"/>
        </a:p>
      </dgm:t>
    </dgm:pt>
    <dgm:pt modelId="{C621788F-94E2-464E-89C2-C9E312542022}" type="sibTrans" cxnId="{76920693-A53D-481D-B07F-36B8E53E74AE}">
      <dgm:prSet/>
      <dgm:spPr/>
      <dgm:t>
        <a:bodyPr/>
        <a:lstStyle/>
        <a:p>
          <a:endParaRPr lang="en-US"/>
        </a:p>
      </dgm:t>
    </dgm:pt>
    <dgm:pt modelId="{FDD13D57-0418-48CA-BECE-2FE52B356BB3}" type="pres">
      <dgm:prSet presAssocID="{8772BC39-441A-4231-BCD5-71D969961687}" presName="root" presStyleCnt="0">
        <dgm:presLayoutVars>
          <dgm:dir/>
          <dgm:resizeHandles val="exact"/>
        </dgm:presLayoutVars>
      </dgm:prSet>
      <dgm:spPr/>
    </dgm:pt>
    <dgm:pt modelId="{C96F4709-6865-4117-9691-A83BCC6B0A26}" type="pres">
      <dgm:prSet presAssocID="{2371264E-6C83-4E0B-8513-C1CB4E26B7A5}" presName="compNode" presStyleCnt="0"/>
      <dgm:spPr/>
    </dgm:pt>
    <dgm:pt modelId="{DA61DDCF-0977-4E99-AAA4-5845B825EF4E}" type="pres">
      <dgm:prSet presAssocID="{2371264E-6C83-4E0B-8513-C1CB4E26B7A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8C3E41B-BCF2-4729-AE81-34C615D815BE}" type="pres">
      <dgm:prSet presAssocID="{2371264E-6C83-4E0B-8513-C1CB4E26B7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833C4E0F-AAAC-4EC5-AD93-05204014854D}" type="pres">
      <dgm:prSet presAssocID="{2371264E-6C83-4E0B-8513-C1CB4E26B7A5}" presName="spaceRect" presStyleCnt="0"/>
      <dgm:spPr/>
    </dgm:pt>
    <dgm:pt modelId="{333D431B-81EE-418F-90A2-B496D96BCB21}" type="pres">
      <dgm:prSet presAssocID="{2371264E-6C83-4E0B-8513-C1CB4E26B7A5}" presName="textRect" presStyleLbl="revTx" presStyleIdx="0" presStyleCnt="3">
        <dgm:presLayoutVars>
          <dgm:chMax val="1"/>
          <dgm:chPref val="1"/>
        </dgm:presLayoutVars>
      </dgm:prSet>
      <dgm:spPr/>
    </dgm:pt>
    <dgm:pt modelId="{06BCB022-1093-4E54-95B3-DE3781C3C31A}" type="pres">
      <dgm:prSet presAssocID="{3ED487B5-1A56-430F-9E82-55FD81C87E28}" presName="sibTrans" presStyleCnt="0"/>
      <dgm:spPr/>
    </dgm:pt>
    <dgm:pt modelId="{B32BE8D2-9161-4626-9323-C5AA57691113}" type="pres">
      <dgm:prSet presAssocID="{F13F088D-B595-4F48-8147-9AEC065E496F}" presName="compNode" presStyleCnt="0"/>
      <dgm:spPr/>
    </dgm:pt>
    <dgm:pt modelId="{C4A65067-72EE-4A58-9203-98736D4CDBDB}" type="pres">
      <dgm:prSet presAssocID="{F13F088D-B595-4F48-8147-9AEC065E496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C791C79-E21C-4C98-BAD4-31ACFB297BE9}" type="pres">
      <dgm:prSet presAssocID="{F13F088D-B595-4F48-8147-9AEC065E49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0BFFA51-4425-4655-AAE5-8FB24B6C1CA4}" type="pres">
      <dgm:prSet presAssocID="{F13F088D-B595-4F48-8147-9AEC065E496F}" presName="spaceRect" presStyleCnt="0"/>
      <dgm:spPr/>
    </dgm:pt>
    <dgm:pt modelId="{A37F9003-A553-4546-B82D-04F628BC2AA6}" type="pres">
      <dgm:prSet presAssocID="{F13F088D-B595-4F48-8147-9AEC065E496F}" presName="textRect" presStyleLbl="revTx" presStyleIdx="1" presStyleCnt="3">
        <dgm:presLayoutVars>
          <dgm:chMax val="1"/>
          <dgm:chPref val="1"/>
        </dgm:presLayoutVars>
      </dgm:prSet>
      <dgm:spPr/>
    </dgm:pt>
    <dgm:pt modelId="{F85E7929-79E2-4C3C-A4D9-D0143FBE3461}" type="pres">
      <dgm:prSet presAssocID="{F0FC827F-E986-48C4-B20E-83A4AA739B7F}" presName="sibTrans" presStyleCnt="0"/>
      <dgm:spPr/>
    </dgm:pt>
    <dgm:pt modelId="{23322F83-EEE0-4DF4-8911-51EB55088153}" type="pres">
      <dgm:prSet presAssocID="{7DC5563C-8540-407F-9904-DFA7606C40D0}" presName="compNode" presStyleCnt="0"/>
      <dgm:spPr/>
    </dgm:pt>
    <dgm:pt modelId="{C0B26C9E-5A8C-4362-A93C-FFB8E5EBB3BA}" type="pres">
      <dgm:prSet presAssocID="{7DC5563C-8540-407F-9904-DFA7606C40D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B823E8C-3C8B-49F7-82D2-5F3DDC6AE554}" type="pres">
      <dgm:prSet presAssocID="{7DC5563C-8540-407F-9904-DFA7606C40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392DD636-0F4A-402C-99A8-9C10AF871656}" type="pres">
      <dgm:prSet presAssocID="{7DC5563C-8540-407F-9904-DFA7606C40D0}" presName="spaceRect" presStyleCnt="0"/>
      <dgm:spPr/>
    </dgm:pt>
    <dgm:pt modelId="{D10F3B7E-2D43-421A-BC10-ECE3D349F8B0}" type="pres">
      <dgm:prSet presAssocID="{7DC5563C-8540-407F-9904-DFA7606C40D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93E8A16-A00E-41AB-9B34-B3776D2F753A}" type="presOf" srcId="{2371264E-6C83-4E0B-8513-C1CB4E26B7A5}" destId="{333D431B-81EE-418F-90A2-B496D96BCB21}" srcOrd="0" destOrd="0" presId="urn:microsoft.com/office/officeart/2018/5/layout/IconLeafLabelList"/>
    <dgm:cxn modelId="{D7D8AD1D-6567-4502-BF3A-F406B4411194}" type="presOf" srcId="{F13F088D-B595-4F48-8147-9AEC065E496F}" destId="{A37F9003-A553-4546-B82D-04F628BC2AA6}" srcOrd="0" destOrd="0" presId="urn:microsoft.com/office/officeart/2018/5/layout/IconLeafLabelList"/>
    <dgm:cxn modelId="{C7FD3146-5F0B-4139-897C-73A6420085E5}" type="presOf" srcId="{8772BC39-441A-4231-BCD5-71D969961687}" destId="{FDD13D57-0418-48CA-BECE-2FE52B356BB3}" srcOrd="0" destOrd="0" presId="urn:microsoft.com/office/officeart/2018/5/layout/IconLeafLabelList"/>
    <dgm:cxn modelId="{77FD4B50-FD05-4F61-AC21-44018ABF6B6B}" type="presOf" srcId="{7DC5563C-8540-407F-9904-DFA7606C40D0}" destId="{D10F3B7E-2D43-421A-BC10-ECE3D349F8B0}" srcOrd="0" destOrd="0" presId="urn:microsoft.com/office/officeart/2018/5/layout/IconLeafLabelList"/>
    <dgm:cxn modelId="{DCC51F8C-1C4E-4C9C-9FE4-E05B5E8F23EA}" srcId="{8772BC39-441A-4231-BCD5-71D969961687}" destId="{F13F088D-B595-4F48-8147-9AEC065E496F}" srcOrd="1" destOrd="0" parTransId="{D597BFB9-38B8-4A9D-B113-354FCF67D483}" sibTransId="{F0FC827F-E986-48C4-B20E-83A4AA739B7F}"/>
    <dgm:cxn modelId="{76920693-A53D-481D-B07F-36B8E53E74AE}" srcId="{8772BC39-441A-4231-BCD5-71D969961687}" destId="{7DC5563C-8540-407F-9904-DFA7606C40D0}" srcOrd="2" destOrd="0" parTransId="{DB4C9C2A-D481-4D4D-8292-66EC1F665C97}" sibTransId="{C621788F-94E2-464E-89C2-C9E312542022}"/>
    <dgm:cxn modelId="{5AA733EA-97E1-478E-AB92-907D6C53148D}" srcId="{8772BC39-441A-4231-BCD5-71D969961687}" destId="{2371264E-6C83-4E0B-8513-C1CB4E26B7A5}" srcOrd="0" destOrd="0" parTransId="{9C249AE7-3A08-49A8-A230-A068944436EA}" sibTransId="{3ED487B5-1A56-430F-9E82-55FD81C87E28}"/>
    <dgm:cxn modelId="{FA2FCAB9-0E8D-41F1-8CB4-BFDEE9A1F33B}" type="presParOf" srcId="{FDD13D57-0418-48CA-BECE-2FE52B356BB3}" destId="{C96F4709-6865-4117-9691-A83BCC6B0A26}" srcOrd="0" destOrd="0" presId="urn:microsoft.com/office/officeart/2018/5/layout/IconLeafLabelList"/>
    <dgm:cxn modelId="{8249DD27-CA60-49CB-A948-FB6B27524E20}" type="presParOf" srcId="{C96F4709-6865-4117-9691-A83BCC6B0A26}" destId="{DA61DDCF-0977-4E99-AAA4-5845B825EF4E}" srcOrd="0" destOrd="0" presId="urn:microsoft.com/office/officeart/2018/5/layout/IconLeafLabelList"/>
    <dgm:cxn modelId="{1F405304-1A7A-464F-824C-9A3394C701D8}" type="presParOf" srcId="{C96F4709-6865-4117-9691-A83BCC6B0A26}" destId="{18C3E41B-BCF2-4729-AE81-34C615D815BE}" srcOrd="1" destOrd="0" presId="urn:microsoft.com/office/officeart/2018/5/layout/IconLeafLabelList"/>
    <dgm:cxn modelId="{E5F0B40E-ABA8-4932-A1FC-DC09AE36E6A1}" type="presParOf" srcId="{C96F4709-6865-4117-9691-A83BCC6B0A26}" destId="{833C4E0F-AAAC-4EC5-AD93-05204014854D}" srcOrd="2" destOrd="0" presId="urn:microsoft.com/office/officeart/2018/5/layout/IconLeafLabelList"/>
    <dgm:cxn modelId="{9E09724C-71BE-4B58-9969-707184BD7A55}" type="presParOf" srcId="{C96F4709-6865-4117-9691-A83BCC6B0A26}" destId="{333D431B-81EE-418F-90A2-B496D96BCB21}" srcOrd="3" destOrd="0" presId="urn:microsoft.com/office/officeart/2018/5/layout/IconLeafLabelList"/>
    <dgm:cxn modelId="{C168904E-FAD4-4D3F-95FB-8E6238DCC0DD}" type="presParOf" srcId="{FDD13D57-0418-48CA-BECE-2FE52B356BB3}" destId="{06BCB022-1093-4E54-95B3-DE3781C3C31A}" srcOrd="1" destOrd="0" presId="urn:microsoft.com/office/officeart/2018/5/layout/IconLeafLabelList"/>
    <dgm:cxn modelId="{91C69655-3324-4531-8A09-53659BE8A778}" type="presParOf" srcId="{FDD13D57-0418-48CA-BECE-2FE52B356BB3}" destId="{B32BE8D2-9161-4626-9323-C5AA57691113}" srcOrd="2" destOrd="0" presId="urn:microsoft.com/office/officeart/2018/5/layout/IconLeafLabelList"/>
    <dgm:cxn modelId="{411B634F-EDF7-48D4-B816-6B4C78DDA8FB}" type="presParOf" srcId="{B32BE8D2-9161-4626-9323-C5AA57691113}" destId="{C4A65067-72EE-4A58-9203-98736D4CDBDB}" srcOrd="0" destOrd="0" presId="urn:microsoft.com/office/officeart/2018/5/layout/IconLeafLabelList"/>
    <dgm:cxn modelId="{862DDAAA-35A8-4DA7-BD54-385E1BF1886B}" type="presParOf" srcId="{B32BE8D2-9161-4626-9323-C5AA57691113}" destId="{FC791C79-E21C-4C98-BAD4-31ACFB297BE9}" srcOrd="1" destOrd="0" presId="urn:microsoft.com/office/officeart/2018/5/layout/IconLeafLabelList"/>
    <dgm:cxn modelId="{88EDCC0D-6471-443D-B5D3-71DCBBD64B35}" type="presParOf" srcId="{B32BE8D2-9161-4626-9323-C5AA57691113}" destId="{80BFFA51-4425-4655-AAE5-8FB24B6C1CA4}" srcOrd="2" destOrd="0" presId="urn:microsoft.com/office/officeart/2018/5/layout/IconLeafLabelList"/>
    <dgm:cxn modelId="{1238B483-9110-491A-97B0-BB36E1945BB8}" type="presParOf" srcId="{B32BE8D2-9161-4626-9323-C5AA57691113}" destId="{A37F9003-A553-4546-B82D-04F628BC2AA6}" srcOrd="3" destOrd="0" presId="urn:microsoft.com/office/officeart/2018/5/layout/IconLeafLabelList"/>
    <dgm:cxn modelId="{90414613-80B7-47EA-9398-E8B0B818F72F}" type="presParOf" srcId="{FDD13D57-0418-48CA-BECE-2FE52B356BB3}" destId="{F85E7929-79E2-4C3C-A4D9-D0143FBE3461}" srcOrd="3" destOrd="0" presId="urn:microsoft.com/office/officeart/2018/5/layout/IconLeafLabelList"/>
    <dgm:cxn modelId="{754FF2E5-435F-416C-8699-2F200C00AC5A}" type="presParOf" srcId="{FDD13D57-0418-48CA-BECE-2FE52B356BB3}" destId="{23322F83-EEE0-4DF4-8911-51EB55088153}" srcOrd="4" destOrd="0" presId="urn:microsoft.com/office/officeart/2018/5/layout/IconLeafLabelList"/>
    <dgm:cxn modelId="{A90E2374-948C-466A-B157-EAA7FF1456B7}" type="presParOf" srcId="{23322F83-EEE0-4DF4-8911-51EB55088153}" destId="{C0B26C9E-5A8C-4362-A93C-FFB8E5EBB3BA}" srcOrd="0" destOrd="0" presId="urn:microsoft.com/office/officeart/2018/5/layout/IconLeafLabelList"/>
    <dgm:cxn modelId="{AA44EBBD-898D-4324-9106-5E3FBD884E7C}" type="presParOf" srcId="{23322F83-EEE0-4DF4-8911-51EB55088153}" destId="{8B823E8C-3C8B-49F7-82D2-5F3DDC6AE554}" srcOrd="1" destOrd="0" presId="urn:microsoft.com/office/officeart/2018/5/layout/IconLeafLabelList"/>
    <dgm:cxn modelId="{D0E8E2DF-E359-48A0-B208-0BFD08A491C3}" type="presParOf" srcId="{23322F83-EEE0-4DF4-8911-51EB55088153}" destId="{392DD636-0F4A-402C-99A8-9C10AF871656}" srcOrd="2" destOrd="0" presId="urn:microsoft.com/office/officeart/2018/5/layout/IconLeafLabelList"/>
    <dgm:cxn modelId="{97B6F898-0322-41CD-8C9F-C242B67E8C92}" type="presParOf" srcId="{23322F83-EEE0-4DF4-8911-51EB55088153}" destId="{D10F3B7E-2D43-421A-BC10-ECE3D349F8B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1DDCF-0977-4E99-AAA4-5845B825EF4E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3E41B-BCF2-4729-AE81-34C615D815BE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D431B-81EE-418F-90A2-B496D96BCB21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Feasible, student-focused, aligned with city policy.</a:t>
          </a:r>
          <a:endParaRPr lang="en-US" sz="1700" kern="1200"/>
        </a:p>
      </dsp:txBody>
      <dsp:txXfrm>
        <a:off x="93445" y="3018902"/>
        <a:ext cx="3206250" cy="720000"/>
      </dsp:txXfrm>
    </dsp:sp>
    <dsp:sp modelId="{C4A65067-72EE-4A58-9203-98736D4CDBDB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91C79-E21C-4C98-BAD4-31ACFB297BE9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F9003-A553-4546-B82D-04F628BC2AA6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Combines </a:t>
          </a:r>
          <a:r>
            <a:rPr lang="en-US" sz="1700" b="1" i="0" kern="1200" baseline="0"/>
            <a:t>affordability + sustainability + visibility</a:t>
          </a:r>
          <a:r>
            <a:rPr lang="en-US" sz="1700" b="0" i="0" kern="1200" baseline="0"/>
            <a:t>.</a:t>
          </a:r>
          <a:endParaRPr lang="en-US" sz="1700" kern="1200"/>
        </a:p>
      </dsp:txBody>
      <dsp:txXfrm>
        <a:off x="3860789" y="3018902"/>
        <a:ext cx="3206250" cy="720000"/>
      </dsp:txXfrm>
    </dsp:sp>
    <dsp:sp modelId="{C0B26C9E-5A8C-4362-A93C-FFB8E5EBB3BA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23E8C-3C8B-49F7-82D2-5F3DDC6AE554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F3B7E-2D43-421A-BC10-ECE3D349F8B0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Creates long-term impact while complementing Brighton’s mobility system.</a:t>
          </a:r>
          <a:endParaRPr lang="en-US" sz="1700" kern="1200"/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E8E1-0A66-6CC5-DFA9-8A36CB1D5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CED28-6844-2ED8-C4CD-F3F4FF92D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1A756-0636-448D-BFE0-3D4E958F1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21DAD-C60A-3311-705D-CCB650FE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5DBBB-FEEB-F24E-E2CE-AF66D6AD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9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99CC-632E-6120-8198-A13A32B1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C5482-EAE2-5D5F-1220-859D674C4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4A9B-BA53-883F-4CD8-0756D243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8CDA-F1D9-1A9F-C311-B3BB798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AE606-3EE5-D91E-2770-969786D3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5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57B16-966B-195A-C889-E9CB3B6D9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657B-E6E8-4D2F-717E-163D0AA2C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95E3A-A880-5FDD-D0F1-16A8AE6C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76FDA-4FAD-395F-637B-AD166A14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2DC0F-D6D2-152B-1D0B-DE904138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07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5080-6A1F-1F6D-D9E8-B73D5D55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BB8C-72C6-B8E7-FAFF-132FC943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8FBD6-B302-A1B3-9D13-C144B4BC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CFB85-BE96-D313-5D5F-B6DE7502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474D7-12AD-A8A6-FB18-9BE74F1B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06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8C87-5DCC-C1D7-CCD7-1A3ED0AF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44100-9F44-F10D-9BE9-F037ADEC5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E1B52-6D0D-7979-CA1E-8F60D329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86920-9000-D935-6CC8-7680D0FA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63D99-DEFA-EB16-9A13-4A5F02F2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97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66FC-E22B-03EB-371D-129FEF93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8942-175D-81CF-6BF3-73CE1470F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EE5EB-48FE-C177-A7F2-5975DB569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A5FFE-D1D2-8C6E-0B02-2B4DB57A5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C48EC-8404-3622-AB1D-0B406247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1ADE-0D3D-B9DC-A368-9E26E839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11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5576-AC4D-7475-641D-583474C8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65B1E-A755-6EBF-A01C-1E3B7DCE9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DDC68-7146-6439-7AD1-649C7496B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1077F-B499-3C6D-A23E-8DD7E7FC5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85644-32E7-BC62-EE24-5F6A16139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578670-949E-945D-5D0C-E2F459CFF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5D10A-438D-FDB4-E61B-D9508E27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449FAD-C190-A74B-A63A-5B4978F2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6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0EB2-03A5-1E08-86A0-778C9B28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5F343-E423-BABF-9C9B-826F8B05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360D5-185A-6FF3-5ECF-96CBF31D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7B8F6-E7E4-01CC-5115-F0507719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80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446F3-650A-7329-7F82-3D1EF342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9FC0A-A8B9-0C1A-DD3E-3B94A5E4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8B2CC-EF3E-DE83-1355-E43D8685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78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BA42-D377-0B85-D160-A9A09758B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9D54-F22A-612E-439B-999EA755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8C1AD-FFE8-3BB0-E24E-D89020679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20C3-2B99-9747-B773-D80E7A9E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5F72-5833-3AA8-8292-EA23C856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9F79D-33EC-6FD7-2BC9-FD6A6EF5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798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815B-A213-526E-795B-3D303BDD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ADB22-1B0A-E743-6F34-9AC9AEC9D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8D955-7ADD-C774-89DB-37904070C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11369-E002-FD18-1134-573F30C7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C5EDA-C3FA-3287-5F97-B4EDE431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28831-0C23-F2C7-8F83-3066E814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26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4C81-012D-88E6-DB7A-6934F122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A0564-784B-8FB7-7A77-AE203AA6F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DAF1E-0B9D-3520-6D2E-713E0BCE1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DBD590-D534-4228-90CE-4C413B1700AB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7735C-E64E-EA59-88BC-30777B5B0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4BBD-AE68-9EBC-E24B-54EEC39F3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4023A2-F225-4025-B761-D5AE01DD8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75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E9957-B0E4-D4CE-70B0-6705F3998D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736" r="-1" b="2656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F573C-D595-3F8E-348B-B78F9BEA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</a:rPr>
              <a:t>Brighton Student Bike Rental: Launch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E65B6-B3DE-5F63-407E-001B0259A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Using RCYL bikes made from recycled plastics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6BD688-2DB4-C739-305E-8BB3418F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563079" cy="2632080"/>
          </a:xfrm>
          <a:noFill/>
        </p:spPr>
        <p:txBody>
          <a:bodyPr anchor="t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Partnerships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F27519A0-B726-BD49-BA9B-00BD000FEB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0936" y="3429000"/>
            <a:ext cx="5563083" cy="282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Recycling partners: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Weez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&amp; Merl, Magpie Recycling.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Eco brands: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Lucy &amp; Yak, Infinity Foods.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Community groups: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Waste House, Earthship Brighton.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sourcing, sponsorship, co-branding, outreach.</a:t>
            </a:r>
          </a:p>
        </p:txBody>
      </p:sp>
      <p:pic>
        <p:nvPicPr>
          <p:cNvPr id="8" name="Graphic 7" descr="Recycle Sign">
            <a:extLst>
              <a:ext uri="{FF2B5EF4-FFF2-40B4-BE49-F238E27FC236}">
                <a16:creationId xmlns:a16="http://schemas.microsoft.com/office/drawing/2014/main" id="{FAC2483A-248F-4E7C-95DA-D416B143B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055" y="1377348"/>
            <a:ext cx="4134103" cy="413410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020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0DE7F9-88A3-B098-31D2-FD1DC457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563079" cy="2632080"/>
          </a:xfrm>
          <a:noFill/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Marketing Strategy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EF9F7450-383E-73F3-9DCC-37FA5E7969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0936" y="3429000"/>
            <a:ext cx="5563083" cy="282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Positioning: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affordable, sustainable, student identity.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Emotional hooks: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“Your bike was once plastic waste”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Channels: campus activations, social media, PR, referral campaigns.</a:t>
            </a:r>
          </a:p>
        </p:txBody>
      </p:sp>
      <p:pic>
        <p:nvPicPr>
          <p:cNvPr id="8" name="Graphic 7" descr="Cycling">
            <a:extLst>
              <a:ext uri="{FF2B5EF4-FFF2-40B4-BE49-F238E27FC236}">
                <a16:creationId xmlns:a16="http://schemas.microsoft.com/office/drawing/2014/main" id="{B244C8D6-9A08-E7E6-F296-88DE7921B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055" y="1377348"/>
            <a:ext cx="4134103" cy="413410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288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9F3E75-7DE3-BD7E-F522-04C24C98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2742140"/>
          </a:xfrm>
          <a:noFill/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90-Day Launch Plan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CA0D16D1-57A5-5143-3802-CB8251DCBD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0935" y="3564330"/>
            <a:ext cx="6180835" cy="25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Pre-launch (Weeks -4–0):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teasers, partner emails, preregistration.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Launch Week: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trial rides, PR, campus events.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Weeks 2–4: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workshops, promotions.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Weeks 5–8: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referral program, challenges.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Weeks 9–12: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feedback, seasonal campaigns.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821E4-9C87-FB72-B8F4-2567A240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366" y="2254337"/>
            <a:ext cx="4722191" cy="280479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6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4BEB-D366-08A9-C3C4-118D31A0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0061308-BEB0-C7BF-9581-6E687E073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8425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804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hame Brighton park and ride trial has been abandoned' | The Argus">
            <a:extLst>
              <a:ext uri="{FF2B5EF4-FFF2-40B4-BE49-F238E27FC236}">
                <a16:creationId xmlns:a16="http://schemas.microsoft.com/office/drawing/2014/main" id="{E8E8927B-60F3-2F9A-F76F-1046204C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5" r="12681"/>
          <a:stretch>
            <a:fillRect/>
          </a:stretch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7329A-D8FE-43D8-E392-668BBEE9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Problem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FB07-B554-FDBF-DCD3-9B359E710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rgbClr val="FFFFFF"/>
                </a:solidFill>
              </a:rPr>
              <a:t>Plastic Waste Crisis:</a:t>
            </a:r>
            <a:r>
              <a:rPr lang="en-GB" sz="2000" dirty="0">
                <a:solidFill>
                  <a:srgbClr val="FFFFFF"/>
                </a:solidFill>
              </a:rPr>
              <a:t> 450m tonnes produced yearly; &lt;10% recycled.</a:t>
            </a:r>
          </a:p>
          <a:p>
            <a:endParaRPr lang="en-GB" sz="2000" dirty="0">
              <a:solidFill>
                <a:srgbClr val="FFFFFF"/>
              </a:solidFill>
            </a:endParaRPr>
          </a:p>
          <a:p>
            <a:r>
              <a:rPr lang="en-GB" sz="2000" b="1" dirty="0">
                <a:solidFill>
                  <a:srgbClr val="FFFFFF"/>
                </a:solidFill>
              </a:rPr>
              <a:t>Urban Transport Issues:</a:t>
            </a:r>
            <a:r>
              <a:rPr lang="en-GB" sz="2000" dirty="0">
                <a:solidFill>
                  <a:srgbClr val="FFFFFF"/>
                </a:solidFill>
              </a:rPr>
              <a:t> congestion, pollution, costly student travel.</a:t>
            </a:r>
          </a:p>
          <a:p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1383A-FEE9-BF70-9580-1B471CBB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28" r="2" b="2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923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69927-1500-6A17-8F00-0524AFEF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GB"/>
              <a:t>The Solution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30770-B823-2011-71C7-CB07B088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3" r="-2" b="-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10FCB3E-62C5-34B3-8943-1B9F2949EE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20465" y="2194102"/>
            <a:ext cx="4140013" cy="390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Student-first bike rental service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using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recycled plastic bikes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Affordable, sustainable, reliable.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Anchored in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Circular Economy &amp; SDGs (11 &amp; 13)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77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B0C5D7-4446-1F69-2641-158B854B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2742140"/>
          </a:xfrm>
          <a:noFill/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Why Brighton?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35F2B2BA-78F8-457A-70E3-52B5D64FE5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0935" y="3564330"/>
            <a:ext cx="6180835" cy="25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37,700 students across two universities.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 cycling culture + council climate goals.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Lewes Road = main student corridor.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CCA2C-F95E-A003-7CC1-BEF7F0A0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055" y="1997464"/>
            <a:ext cx="4134103" cy="2893871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801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Citi Bike docking station, at Bowling Green, New York City… | Flickr">
            <a:extLst>
              <a:ext uri="{FF2B5EF4-FFF2-40B4-BE49-F238E27FC236}">
                <a16:creationId xmlns:a16="http://schemas.microsoft.com/office/drawing/2014/main" id="{66694C5C-4224-CC71-2372-2C1506352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0" name="Rectangle 51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668D5-1FAE-653A-9A7D-F3B8327B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dirty="0"/>
              <a:t>Service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9521-145B-9EC0-29B4-D034B3F82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 dirty="0"/>
              <a:t>Docked system (recommended): reduces clutter, aligns with council, reliable.</a:t>
            </a:r>
          </a:p>
          <a:p>
            <a:r>
              <a:rPr lang="en-GB" sz="2000" dirty="0"/>
              <a:t>24/7 operation, with possible “quiet hours” policy.</a:t>
            </a:r>
          </a:p>
        </p:txBody>
      </p:sp>
    </p:spTree>
    <p:extLst>
      <p:ext uri="{BB962C8B-B14F-4D97-AF65-F5344CB8AC3E}">
        <p14:creationId xmlns:p14="http://schemas.microsoft.com/office/powerpoint/2010/main" val="135449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B6F00A-8F65-F9DE-4E4A-459A9E00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2742140"/>
          </a:xfrm>
          <a:noFill/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Student User Journey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FDFB-AD90-BD8E-EA9E-481C6889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3564330"/>
            <a:ext cx="6180835" cy="2536581"/>
          </a:xfrm>
          <a:noFill/>
        </p:spPr>
        <p:txBody>
          <a:bodyPr anchor="t">
            <a:norm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Register with student ID → Unlock via app → Ride (GPS tracked) → Return to dock.</a:t>
            </a:r>
          </a:p>
          <a:p>
            <a:r>
              <a:rPr lang="en-GB" sz="1800">
                <a:solidFill>
                  <a:schemeClr val="bg1"/>
                </a:solidFill>
              </a:rPr>
              <a:t>Safety: onboard training, integrated lights/brakes, insurance.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270DD-4D0A-C9E6-4FE1-253282A5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11" b="-2"/>
          <a:stretch>
            <a:fillRect/>
          </a:stretch>
        </p:blipFill>
        <p:spPr>
          <a:xfrm>
            <a:off x="7276055" y="2029077"/>
            <a:ext cx="4134103" cy="283064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264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78FF8-08BE-380D-AE19-49328DDB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2742140"/>
          </a:xfrm>
          <a:noFill/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Docking Bay Locations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B1B70C4D-EA08-F570-4E1F-A42E2C7779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0935" y="3564330"/>
            <a:ext cx="6180835" cy="25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High Priority: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Bevendean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Coldean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Lewes Rd, Moulsecoomb,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Stanmer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campus.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Medium Priority: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Elm Grove, Kemp Town,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Stanmer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Park.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Low Priority: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Old Steine, Brighton Station, Hove.</a:t>
            </a:r>
          </a:p>
        </p:txBody>
      </p:sp>
      <p:pic>
        <p:nvPicPr>
          <p:cNvPr id="21" name="Picture 20" descr="A map of a city&#10;&#10;AI-generated content may be incorrect.">
            <a:extLst>
              <a:ext uri="{FF2B5EF4-FFF2-40B4-BE49-F238E27FC236}">
                <a16:creationId xmlns:a16="http://schemas.microsoft.com/office/drawing/2014/main" id="{3DD851AD-1318-51EB-CB3D-46219B81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055" y="1992296"/>
            <a:ext cx="4134103" cy="2904207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73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AF537C-27CA-B209-3E38-625ABEA9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GB" sz="4800" b="1">
                <a:solidFill>
                  <a:schemeClr val="bg1"/>
                </a:solidFill>
              </a:rPr>
              <a:t>Pricing &amp; Fleet</a:t>
            </a:r>
            <a:endParaRPr lang="en-GB" sz="48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D9059-EEEF-B675-BB98-54591D3A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1108608"/>
            <a:ext cx="10843065" cy="22835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306B45-8D30-D15D-A95C-64A741E508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25304" y="4018143"/>
            <a:ext cx="5549111" cy="21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Pay-per-ride: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£1 unlock + £0.06–0.08/min.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Day Pass: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£6/day.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Semester Pass: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£180–190 (cheaper than bus pass).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Launch promos: </a:t>
            </a:r>
            <a:r>
              <a:rPr kumimoji="0" lang="en-US" altLang="en-US" sz="17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first ride free, referral credits, early bonuses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Fleet: Base case 66 bikes across 12 docks (scales with adoption).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7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D0C47D-2F37-3F3A-18F1-67DCD923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563079" cy="2632080"/>
          </a:xfrm>
          <a:noFill/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Stakeholders &amp; Risks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88825534-D8E6-A3BA-C796-86D2C6D0BE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0936" y="3429000"/>
            <a:ext cx="5563083" cy="282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Stakeholders: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Universities, Council, NHS, local employers.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Risks: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theft, vandalism, regulatory delays, weather, low adoption.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Mitigation: GPS tracking, robust design, council alignment, proactive marketing.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2C302-45C1-77AC-796A-37C2B011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795" y="692052"/>
            <a:ext cx="3660622" cy="550469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086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449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Brighton Student Bike Rental: Launch Plan</vt:lpstr>
      <vt:lpstr>Problem Context</vt:lpstr>
      <vt:lpstr>The Solution</vt:lpstr>
      <vt:lpstr>Why Brighton?</vt:lpstr>
      <vt:lpstr>Service Model</vt:lpstr>
      <vt:lpstr>Student User Journey</vt:lpstr>
      <vt:lpstr>Docking Bay Locations</vt:lpstr>
      <vt:lpstr>Pricing &amp; Fleet</vt:lpstr>
      <vt:lpstr>Stakeholders &amp; Risks</vt:lpstr>
      <vt:lpstr>Partnerships</vt:lpstr>
      <vt:lpstr>Marketing Strategy</vt:lpstr>
      <vt:lpstr>90-Day Launch Plan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Vettraino</dc:creator>
  <cp:lastModifiedBy>Tom Vettraino</cp:lastModifiedBy>
  <cp:revision>1</cp:revision>
  <dcterms:created xsi:type="dcterms:W3CDTF">2025-09-11T21:54:55Z</dcterms:created>
  <dcterms:modified xsi:type="dcterms:W3CDTF">2025-09-12T09:40:15Z</dcterms:modified>
</cp:coreProperties>
</file>